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3" autoAdjust="0"/>
  </p:normalViewPr>
  <p:slideViewPr>
    <p:cSldViewPr>
      <p:cViewPr varScale="1">
        <p:scale>
          <a:sx n="85" d="100"/>
          <a:sy n="85" d="100"/>
        </p:scale>
        <p:origin x="-13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BD5F-665E-40B1-BB39-82E496F145B4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D13B-C014-41E2-83E2-63B518745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BD5F-665E-40B1-BB39-82E496F145B4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D13B-C014-41E2-83E2-63B518745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BD5F-665E-40B1-BB39-82E496F145B4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D13B-C014-41E2-83E2-63B518745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BD5F-665E-40B1-BB39-82E496F145B4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D13B-C014-41E2-83E2-63B518745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BD5F-665E-40B1-BB39-82E496F145B4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D13B-C014-41E2-83E2-63B518745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BD5F-665E-40B1-BB39-82E496F145B4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D13B-C014-41E2-83E2-63B518745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BD5F-665E-40B1-BB39-82E496F145B4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D13B-C014-41E2-83E2-63B518745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BD5F-665E-40B1-BB39-82E496F145B4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D13B-C014-41E2-83E2-63B518745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BD5F-665E-40B1-BB39-82E496F145B4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D13B-C014-41E2-83E2-63B518745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BD5F-665E-40B1-BB39-82E496F145B4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D13B-C014-41E2-83E2-63B518745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BD5F-665E-40B1-BB39-82E496F145B4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D13B-C014-41E2-83E2-63B518745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6BD5F-665E-40B1-BB39-82E496F145B4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7D13B-C014-41E2-83E2-63B518745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  <p:sndAc>
      <p:stSnd>
        <p:snd r:embed="rId13" name="click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dirty="0" smtClean="0">
                <a:latin typeface="CopprplGoth BT" pitchFamily="34" charset="0"/>
              </a:rPr>
              <a:t>Test One</a:t>
            </a:r>
            <a:br>
              <a:rPr lang="en-US" dirty="0" smtClean="0">
                <a:latin typeface="CopprplGoth BT" pitchFamily="34" charset="0"/>
              </a:rPr>
            </a:br>
            <a:r>
              <a:rPr lang="en-US" sz="2400" dirty="0" smtClean="0">
                <a:latin typeface="CopprplGoth BT" pitchFamily="34" charset="0"/>
              </a:rPr>
              <a:t>Alzheimer's and dementia awareness</a:t>
            </a:r>
            <a:endParaRPr lang="en-US" sz="2400" dirty="0">
              <a:latin typeface="CopprplGoth B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90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opperplate Gothic Light" pitchFamily="34" charset="0"/>
              </a:rPr>
              <a:t>Stephen Illingworth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17.	Identify if the following is an example of person-centered care or not person-centered care. Choose “a” for “person-centered” and “b” for “</a:t>
            </a:r>
            <a:r>
              <a:rPr lang="en-US" sz="1800" u="sng" dirty="0" smtClean="0"/>
              <a:t>not </a:t>
            </a:r>
            <a:r>
              <a:rPr lang="en-US" sz="1800" dirty="0" smtClean="0"/>
              <a:t>person-centered care.”</a:t>
            </a:r>
          </a:p>
          <a:p>
            <a:pPr lvl="1">
              <a:buNone/>
            </a:pPr>
            <a:r>
              <a:rPr lang="en-US" sz="1800" dirty="0" smtClean="0"/>
              <a:t>_	providing baths only on Tuesdays and Saturdays		a.  person-centered</a:t>
            </a:r>
          </a:p>
          <a:p>
            <a:pPr lvl="1">
              <a:buNone/>
            </a:pPr>
            <a:r>
              <a:rPr lang="en-US" sz="1800" dirty="0" smtClean="0"/>
              <a:t>_	choosing different types of music to play each evening	b.  </a:t>
            </a:r>
            <a:r>
              <a:rPr lang="en-US" sz="1800" u="sng" dirty="0" smtClean="0"/>
              <a:t>not</a:t>
            </a:r>
            <a:r>
              <a:rPr lang="en-US" sz="1800" dirty="0" smtClean="0"/>
              <a:t> person-centered</a:t>
            </a:r>
          </a:p>
          <a:p>
            <a:pPr lvl="1">
              <a:buNone/>
            </a:pPr>
            <a:r>
              <a:rPr lang="en-US" sz="1800" dirty="0" smtClean="0"/>
              <a:t>_	asking what the person with dementia wants to eat</a:t>
            </a:r>
          </a:p>
          <a:p>
            <a:pPr lvl="1">
              <a:buNone/>
            </a:pPr>
            <a:r>
              <a:rPr lang="en-US" sz="1800" dirty="0" smtClean="0"/>
              <a:t>_	serving a set menu with no changes allowed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18.	If you see a person with dementia wandering and getting ready to exit the building, what should you do?</a:t>
            </a:r>
          </a:p>
          <a:p>
            <a:pPr lvl="1">
              <a:buNone/>
            </a:pPr>
            <a:r>
              <a:rPr lang="en-US" sz="1800" dirty="0" smtClean="0"/>
              <a:t>a)	Gently reprimand the person	</a:t>
            </a:r>
          </a:p>
          <a:p>
            <a:pPr marL="800100" lvl="1" indent="-342900">
              <a:buAutoNum type="alphaLcParenR" startAt="2"/>
            </a:pPr>
            <a:r>
              <a:rPr lang="en-US" sz="1800" dirty="0" smtClean="0"/>
              <a:t>Tell the person it’s late at night and not a safe time to leave	</a:t>
            </a:r>
          </a:p>
          <a:p>
            <a:pPr marL="800100" lvl="1" indent="-342900">
              <a:buAutoNum type="alphaLcParenR" startAt="2"/>
            </a:pPr>
            <a:r>
              <a:rPr lang="en-US" sz="1800" dirty="0" smtClean="0"/>
              <a:t>Distract the person by offering a snack or activity</a:t>
            </a:r>
          </a:p>
          <a:p>
            <a:pPr marL="800100" lvl="1" indent="-342900">
              <a:buAutoNum type="alphaLcParenR" startAt="2"/>
            </a:pPr>
            <a:r>
              <a:rPr lang="en-US" sz="1800" dirty="0" smtClean="0"/>
              <a:t>Call and talk to the family of the person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19.	At which stage of dementia is someone at the greatest risks for falls?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At the first signs of dementia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When there are increasing problems with chronic illness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When he/she displays significant confusion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When complete assistance is required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20.	If a person with dementia requires complete assistance with activities of daily living (ADLs),what stage of the disease is he/she in?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Early stage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Middle stage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Late stage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21.	Identify which stage of the disease the dementia related behaviors (on the left) most likely occur.</a:t>
            </a:r>
          </a:p>
          <a:p>
            <a:pPr marL="800100" lvl="1" indent="-342900">
              <a:buNone/>
            </a:pPr>
            <a:r>
              <a:rPr lang="en-US" sz="1800" dirty="0" smtClean="0"/>
              <a:t>_	wandering					a. early stage</a:t>
            </a:r>
          </a:p>
          <a:p>
            <a:pPr marL="800100" lvl="1" indent="-342900">
              <a:buNone/>
            </a:pPr>
            <a:r>
              <a:rPr lang="en-US" sz="1800" dirty="0" smtClean="0"/>
              <a:t>_	minor confusion				b. middle stage</a:t>
            </a:r>
          </a:p>
          <a:p>
            <a:pPr marL="800100" lvl="1" indent="-342900">
              <a:buNone/>
            </a:pPr>
            <a:r>
              <a:rPr lang="en-US" sz="1800" dirty="0" smtClean="0"/>
              <a:t>_	forgetting how to swallow			c. late stage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22.	Communication problems have little impact on a person with dementia’s ability to eat properly.</a:t>
            </a:r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23.	Which of the following is an example of non-verbal communication?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Facial expression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Gestures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Postures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None of the above 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All of the above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24.	If a person with dementia is experiencing pain, what other condition(s) may result from it?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Depression and/or anxiety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Muscle spasms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Poor appetite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All of the above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None of the above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25.	Which is the most common form of dementia?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Vascular dementia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Alzheimer disease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Lewy body disease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Frontotemperal lobe dementia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26.	Which of the following is </a:t>
            </a:r>
            <a:r>
              <a:rPr lang="en-US" sz="1800" u="sng" dirty="0" smtClean="0"/>
              <a:t>not </a:t>
            </a:r>
            <a:r>
              <a:rPr lang="en-US" sz="1800" dirty="0" smtClean="0"/>
              <a:t>useful in keeping the person with dementia restraint free?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Treating wounds with protective bandages to prevent irritation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Using the same size wheelchair for all people with dementia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Anticipating the needs (toileting, hunger) of a person with dementia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Responding promptly to call lights and requests for assistance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/>
              <a:t>27.	Match the following thinking skills (on the left) with the behaviors (on the right) that may indicate a problem for the person with dementia (each answer is used only once):</a:t>
            </a:r>
          </a:p>
          <a:p>
            <a:pPr marL="800100" lvl="1" indent="-342900">
              <a:buNone/>
            </a:pPr>
            <a:r>
              <a:rPr lang="en-US" sz="1800" dirty="0" smtClean="0"/>
              <a:t>_	not wearing a coat in cold weather			a. language</a:t>
            </a:r>
          </a:p>
          <a:p>
            <a:pPr marL="800100" lvl="1" indent="-342900">
              <a:buNone/>
            </a:pPr>
            <a:r>
              <a:rPr lang="en-US" sz="1800" dirty="0" smtClean="0"/>
              <a:t>_	missing doctor’s appointments				b. attention</a:t>
            </a:r>
          </a:p>
          <a:p>
            <a:pPr marL="800100" lvl="1" indent="-342900">
              <a:buNone/>
            </a:pPr>
            <a:r>
              <a:rPr lang="en-US" sz="1800" dirty="0" smtClean="0"/>
              <a:t>_	having difficulty climbing stairs				c. memory</a:t>
            </a:r>
          </a:p>
          <a:p>
            <a:pPr marL="800100" lvl="1" indent="-342900">
              <a:buNone/>
            </a:pPr>
            <a:r>
              <a:rPr lang="en-US" sz="1800" dirty="0" smtClean="0"/>
              <a:t>_	referring to a banana as “that yellow thing”		d. motor skills</a:t>
            </a:r>
          </a:p>
          <a:p>
            <a:pPr marL="800100" lvl="1" indent="-342900">
              <a:buNone/>
            </a:pPr>
            <a:r>
              <a:rPr lang="en-US" sz="1800" dirty="0" smtClean="0"/>
              <a:t>_	being distracted from gardening by a car that drives by	e. judgment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28.	When keeping a written record of the behaviors of the person with dementia, which of the following is </a:t>
            </a:r>
            <a:r>
              <a:rPr lang="en-US" sz="1800" u="sng" dirty="0" smtClean="0"/>
              <a:t>best</a:t>
            </a:r>
            <a:r>
              <a:rPr lang="en-US" sz="1800" dirty="0" smtClean="0"/>
              <a:t> to do?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Label the person’s behavior, such as “difficult”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Describe the person’s behavior, such as “shouting”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Interpret the person’s behavior, such as “angry”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Ignore the person’s behavior, meaning don’t write about it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29.	Pain that is not treated has little effect on a person with dementia’s quality of life</a:t>
            </a:r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30.	More men are diagnosed with Alzheimer’s than women</a:t>
            </a:r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31.	Which of the following is not a good way to interact with a person with dementia?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Offer a compliment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Comment on a photo on his/her room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Stand higher than eye level and look down on him/her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Sit at eye level with him/her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32.	What percentage of dementia cases are Alzheimer’s?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10-20%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30-50%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60-80%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90-100%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33.	What is the </a:t>
            </a:r>
            <a:r>
              <a:rPr lang="en-US" sz="1800" u="sng" dirty="0" smtClean="0"/>
              <a:t>best </a:t>
            </a:r>
            <a:r>
              <a:rPr lang="en-US" sz="1800" dirty="0" smtClean="0"/>
              <a:t>way to communicate with other caregivers once you have identified that a person with dementia is in pain?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Use both written and verbal communication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Tell other caregivers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Report it to a family member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Record it in a written medical record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34.	Indicate if each example below is a “benefit” or “risk” of wandering. Choose “a” for “benefit” or “b” for “risk”</a:t>
            </a:r>
          </a:p>
          <a:p>
            <a:pPr marL="800100" lvl="1" indent="-342900">
              <a:buNone/>
            </a:pPr>
            <a:r>
              <a:rPr lang="en-US" sz="1800" dirty="0" smtClean="0"/>
              <a:t>_	encourages exercise			a. benefit of wandering</a:t>
            </a:r>
          </a:p>
          <a:p>
            <a:pPr marL="800100" lvl="1" indent="-342900">
              <a:buNone/>
            </a:pPr>
            <a:r>
              <a:rPr lang="en-US" sz="1800" dirty="0" smtClean="0"/>
              <a:t>_	release of energy			b. risk of wandering</a:t>
            </a:r>
          </a:p>
          <a:p>
            <a:pPr marL="800100" lvl="1" indent="-342900">
              <a:buNone/>
            </a:pPr>
            <a:r>
              <a:rPr lang="en-US" sz="1800" dirty="0" smtClean="0"/>
              <a:t>_	elopement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/>
              <a:t>35.	Identify whether the following behaviors are examples of normal aging or dementia  related behaviors. Choose “a” for “normal aging” and “b” for “dementia related behaviors.</a:t>
            </a:r>
          </a:p>
          <a:p>
            <a:pPr marL="800100" lvl="1" indent="-342900">
              <a:buNone/>
            </a:pPr>
            <a:r>
              <a:rPr lang="en-US" sz="1800" dirty="0" smtClean="0"/>
              <a:t>_	forgetting where glasses are</a:t>
            </a:r>
          </a:p>
          <a:p>
            <a:pPr marL="800100" lvl="1" indent="-342900">
              <a:buNone/>
            </a:pPr>
            <a:r>
              <a:rPr lang="en-US" sz="1800" dirty="0" smtClean="0"/>
              <a:t>_	getting lost while driving home from the local grocery store</a:t>
            </a:r>
          </a:p>
          <a:p>
            <a:pPr marL="800100" lvl="1" indent="-342900">
              <a:buNone/>
            </a:pPr>
            <a:r>
              <a:rPr lang="en-US" sz="1800" dirty="0" smtClean="0"/>
              <a:t>_	accusing spouse of stealing money</a:t>
            </a:r>
          </a:p>
          <a:p>
            <a:pPr marL="800100" lvl="1" indent="-342900">
              <a:buNone/>
            </a:pPr>
            <a:r>
              <a:rPr lang="en-US" sz="1800" dirty="0" smtClean="0"/>
              <a:t>_	leaving house without wallet</a:t>
            </a:r>
          </a:p>
          <a:p>
            <a:pPr marL="800100" lvl="1" indent="-342900">
              <a:buNone/>
            </a:pPr>
            <a:r>
              <a:rPr lang="en-US" sz="1800" dirty="0" smtClean="0"/>
              <a:t>_	preparing for work after being retired for 20 years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36.	When a person with dementia hits you or someone else what might they be trying to communicate?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Fear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Frustration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Feeling overwhelmed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All of the above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None of the above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sz="1800" dirty="0" smtClean="0"/>
              <a:t>A man with dementia is frowning and moaning, but tells you his is not in pain. What do you do?</a:t>
            </a:r>
          </a:p>
          <a:p>
            <a:pPr lvl="1">
              <a:buFont typeface="+mj-lt"/>
              <a:buAutoNum type="alphaLcParenR"/>
            </a:pPr>
            <a:r>
              <a:rPr lang="en-US" sz="1800" dirty="0" smtClean="0"/>
              <a:t>Observe him and report concerns to a health care provider</a:t>
            </a:r>
          </a:p>
          <a:p>
            <a:pPr lvl="1">
              <a:buFont typeface="+mj-lt"/>
              <a:buAutoNum type="alphaLcParenR"/>
            </a:pPr>
            <a:r>
              <a:rPr lang="en-US" sz="1800" dirty="0" smtClean="0"/>
              <a:t>Bring him to his room so he can rest</a:t>
            </a:r>
          </a:p>
          <a:p>
            <a:pPr lvl="1">
              <a:buFont typeface="+mj-lt"/>
              <a:buAutoNum type="alphaLcParenR"/>
            </a:pPr>
            <a:r>
              <a:rPr lang="en-US" sz="1800" dirty="0" smtClean="0"/>
              <a:t>Take him for a walk to distract him</a:t>
            </a:r>
          </a:p>
          <a:p>
            <a:pPr lvl="1">
              <a:buFont typeface="+mj-lt"/>
              <a:buAutoNum type="alphaLcParenR"/>
            </a:pPr>
            <a:r>
              <a:rPr lang="en-US" sz="1800" dirty="0" smtClean="0"/>
              <a:t>Report your concerns to his family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AutoNum type="arabicPeriod"/>
            </a:pPr>
            <a:r>
              <a:rPr lang="en-US" sz="1800" dirty="0" smtClean="0"/>
              <a:t>Identify whether the forms of communication listed below are appropriate or inappropriate when caring for a person with dementia. Choose “a” for appropriate and “b” for inappropriate.</a:t>
            </a:r>
          </a:p>
          <a:p>
            <a:pPr lvl="1">
              <a:buFont typeface="Calibri" pitchFamily="34" charset="0"/>
              <a:buChar char="_"/>
            </a:pPr>
            <a:r>
              <a:rPr lang="en-US" sz="1800" dirty="0" smtClean="0"/>
              <a:t>Talking to your supervisor, employer or family</a:t>
            </a:r>
          </a:p>
          <a:p>
            <a:pPr lvl="1">
              <a:buFont typeface="Calibri" pitchFamily="34" charset="0"/>
              <a:buChar char="_"/>
            </a:pPr>
            <a:r>
              <a:rPr lang="en-US" sz="1800" dirty="0" smtClean="0"/>
              <a:t>Discussion with other involved in care</a:t>
            </a:r>
          </a:p>
          <a:p>
            <a:pPr lvl="1">
              <a:buFont typeface="Calibri" pitchFamily="34" charset="0"/>
              <a:buChar char="_"/>
            </a:pPr>
            <a:r>
              <a:rPr lang="en-US" sz="1800" dirty="0" smtClean="0"/>
              <a:t>Keeping a written record only with those involved in care</a:t>
            </a:r>
          </a:p>
          <a:p>
            <a:pPr lvl="1">
              <a:buFont typeface="Calibri" pitchFamily="34" charset="0"/>
              <a:buChar char="_"/>
            </a:pPr>
            <a:r>
              <a:rPr lang="en-US" sz="1800" dirty="0" smtClean="0"/>
              <a:t>Talking about the person with dementia in a public place</a:t>
            </a:r>
          </a:p>
          <a:p>
            <a:pPr lvl="1">
              <a:buFont typeface="+mj-lt"/>
              <a:buAutoNum type="alphaLcParenR"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37.	How do you know when your efforts to connect with someone with dementia have been successful.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He/she now understands what you say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He/she will remember the next time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He/she will appear comfortable and at ease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He/she will stop wandering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38.	Changing the dinner plate to a different color can make it easier for a person with dementia to eat.</a:t>
            </a:r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39.	A person with dementia who is bed bound is at minimal fall risk. </a:t>
            </a:r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40.	Even if a person with dementia does not understand your words he or she might understand your feelings.</a:t>
            </a:r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41.	Alzheimer’s can be cured with medicine</a:t>
            </a:r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42.	Which of the following are </a:t>
            </a:r>
            <a:r>
              <a:rPr lang="en-US" sz="1800" u="sng" dirty="0" smtClean="0"/>
              <a:t>not</a:t>
            </a:r>
            <a:r>
              <a:rPr lang="en-US" sz="1800" dirty="0" smtClean="0"/>
              <a:t> important to know when caring for people with dementia.</a:t>
            </a:r>
            <a:r>
              <a:rPr lang="en-US" sz="1800" u="sng" dirty="0" smtClean="0"/>
              <a:t> 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What they like to eat or drink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Their likes and dislikes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Their work history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Who is included in their family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None of the above – all of these are important to know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43.	Which of these is usually </a:t>
            </a:r>
            <a:r>
              <a:rPr lang="en-US" sz="1800" u="sng" dirty="0" smtClean="0"/>
              <a:t>not </a:t>
            </a:r>
            <a:r>
              <a:rPr lang="en-US" sz="1800" dirty="0" smtClean="0"/>
              <a:t>a cause for wandering for people with dementia?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Boredom 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Feeling tired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Depression and/or anxiety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Hunger and/or thirst</a:t>
            </a:r>
          </a:p>
          <a:p>
            <a:pPr marL="800100" lvl="1" indent="-342900">
              <a:buAutoNum type="alphaLcParenR"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44.	If you only had a few minutes to connect with someone with dementia, how could you do it?</a:t>
            </a:r>
            <a:endParaRPr lang="en-US" sz="1800" u="sng" dirty="0" smtClean="0"/>
          </a:p>
          <a:p>
            <a:pPr marL="800100" lvl="1" indent="-342900">
              <a:buAutoNum type="alphaLcParenR"/>
            </a:pPr>
            <a:r>
              <a:rPr lang="en-US" sz="1800" dirty="0" smtClean="0"/>
              <a:t>Assist with a bath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Give a smile or compliment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Attend an activity with him/her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Read the medical chart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45.	Which of these factors does </a:t>
            </a:r>
            <a:r>
              <a:rPr lang="en-US" sz="1800" u="sng" dirty="0" smtClean="0"/>
              <a:t>not</a:t>
            </a:r>
            <a:r>
              <a:rPr lang="en-US" sz="1800" dirty="0" smtClean="0"/>
              <a:t> affect a person with dementia’s ability to eat.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Losing the ability to swallow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Too many food choices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Poor oral care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His/her size and weight</a:t>
            </a:r>
          </a:p>
          <a:p>
            <a:pPr marL="800100" lvl="1" indent="-342900">
              <a:buAutoNum type="alphaLcParenR"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46.	A friend of a person with dementia cannot be considered as important as a family member.</a:t>
            </a:r>
            <a:endParaRPr lang="en-US" sz="1800" u="sng" dirty="0" smtClean="0"/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47.	It is only possible to connect with someone who can communicate with words.</a:t>
            </a:r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AutoNum type="alphaLcParenR"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48.	Use of restraints may lead to depression or withdrawal in people with dementia.</a:t>
            </a:r>
            <a:endParaRPr lang="en-US" sz="1800" u="sng" dirty="0" smtClean="0"/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49.	Medication is a possible cause for wandering in people with dementia?</a:t>
            </a:r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AutoNum type="alphaLcParenR"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50.	Which of the following could result from using restraints?</a:t>
            </a:r>
            <a:endParaRPr lang="en-US" sz="1800" u="sng" dirty="0" smtClean="0"/>
          </a:p>
          <a:p>
            <a:pPr marL="800100" lvl="1" indent="-342900">
              <a:buAutoNum type="alphaLcParenR"/>
            </a:pPr>
            <a:r>
              <a:rPr lang="en-US" sz="1800" dirty="0" smtClean="0"/>
              <a:t>Constipation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Pneumonia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Pressure sores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All of the above 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None of the above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51.	Understanding a person with dementia’s history, likes and dislikes can help prevent the use of restraints.</a:t>
            </a:r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AutoNum type="alphaLcParenR"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52.	Family members can play an important part in the care of a person with dementia.</a:t>
            </a:r>
            <a:endParaRPr lang="en-US" sz="1800" u="sng" dirty="0" smtClean="0"/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53.	What is definitely </a:t>
            </a:r>
            <a:r>
              <a:rPr lang="en-US" sz="1800" u="sng" dirty="0" smtClean="0"/>
              <a:t>not</a:t>
            </a:r>
            <a:r>
              <a:rPr lang="en-US" sz="1800" dirty="0" smtClean="0"/>
              <a:t> an appropriate practice to relieve the pain of a person with dementia? 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Wrap the person in a warm blanket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Play soft music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Provide a hand massage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Encourage strenuous exercise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AutoNum type="alphaLcParenR"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54.	Wandering can increase the risk of falls for the person with dementia. </a:t>
            </a:r>
            <a:endParaRPr lang="en-US" sz="1800" u="sng" dirty="0" smtClean="0"/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55.	Your attitude and approach to care can help a person with dementia behave in a positive way, and may reduce behavior like yelling, hitting, and swearing.</a:t>
            </a:r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56.	Which of the following  increase the risk of falling in a person with dementia?</a:t>
            </a:r>
            <a:endParaRPr lang="en-US" sz="1800" u="sng" dirty="0" smtClean="0"/>
          </a:p>
          <a:p>
            <a:pPr marL="800100" lvl="1" indent="-342900">
              <a:buAutoNum type="alphaLcParenR"/>
            </a:pPr>
            <a:r>
              <a:rPr lang="en-US" sz="1800" dirty="0" smtClean="0"/>
              <a:t>Wearing slippers 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Poor balance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Being new to a care setting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All of the above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None of the above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3.	How is the person-centered care approach useful during meal time?</a:t>
            </a:r>
          </a:p>
          <a:p>
            <a:pPr lvl="1">
              <a:buFont typeface="+mj-lt"/>
              <a:buAutoNum type="alphaLcParenR"/>
            </a:pPr>
            <a:r>
              <a:rPr lang="en-US" sz="1800" dirty="0" smtClean="0"/>
              <a:t>It ensures people with dementia will have access to high quality food</a:t>
            </a:r>
          </a:p>
          <a:p>
            <a:pPr lvl="1">
              <a:buFont typeface="+mj-lt"/>
              <a:buAutoNum type="alphaLcParenR"/>
            </a:pPr>
            <a:r>
              <a:rPr lang="en-US" sz="1800" dirty="0" smtClean="0"/>
              <a:t>It enables caregivers to always ea with the people they care for</a:t>
            </a:r>
          </a:p>
          <a:p>
            <a:pPr lvl="1">
              <a:buFont typeface="+mj-lt"/>
              <a:buAutoNum type="alphaLcParenR"/>
            </a:pPr>
            <a:r>
              <a:rPr lang="en-US" sz="1800" dirty="0" smtClean="0"/>
              <a:t>It teaches caregivers the importance of observing the eating habits of people with dementia</a:t>
            </a:r>
          </a:p>
          <a:p>
            <a:pPr lvl="1">
              <a:buFont typeface="+mj-lt"/>
              <a:buAutoNum type="alphaLcParenR"/>
            </a:pPr>
            <a:r>
              <a:rPr lang="en-US" sz="1800" dirty="0" smtClean="0"/>
              <a:t>It provides limited menu options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4.	Which of the following would be helpful to know about people with dementia?</a:t>
            </a:r>
          </a:p>
          <a:p>
            <a:pPr lvl="1">
              <a:buNone/>
            </a:pPr>
            <a:r>
              <a:rPr lang="en-US" sz="1800" dirty="0" smtClean="0"/>
              <a:t>a)	activities they like</a:t>
            </a:r>
          </a:p>
          <a:p>
            <a:pPr lvl="1">
              <a:buNone/>
            </a:pPr>
            <a:r>
              <a:rPr lang="en-US" sz="1800" dirty="0" smtClean="0"/>
              <a:t>b)	Their job/work background</a:t>
            </a:r>
          </a:p>
          <a:p>
            <a:pPr lvl="1">
              <a:buNone/>
            </a:pPr>
            <a:r>
              <a:rPr lang="en-US" sz="1800" dirty="0" smtClean="0"/>
              <a:t>c)	Their family</a:t>
            </a:r>
          </a:p>
          <a:p>
            <a:pPr lvl="1">
              <a:buNone/>
            </a:pPr>
            <a:r>
              <a:rPr lang="en-US" sz="1800" dirty="0" smtClean="0"/>
              <a:t>d)	All of the above</a:t>
            </a:r>
          </a:p>
          <a:p>
            <a:pPr lvl="1">
              <a:buNone/>
            </a:pPr>
            <a:r>
              <a:rPr lang="en-US" sz="1800" dirty="0" smtClean="0"/>
              <a:t>e)	None of the above</a:t>
            </a:r>
          </a:p>
          <a:p>
            <a:pPr lvl="1">
              <a:buFont typeface="+mj-lt"/>
              <a:buAutoNum type="alphaLcParenR"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57.	In order to recognize pain in a person with dementia it is necessary to: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Be trained in pain management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Know what is typical behavior for that person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Have personal experience with pain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Be a registered nurse or medical doctor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58.	Which of the following  is </a:t>
            </a:r>
            <a:r>
              <a:rPr lang="en-US" sz="1800" u="sng" dirty="0" smtClean="0"/>
              <a:t>not</a:t>
            </a:r>
            <a:r>
              <a:rPr lang="en-US" sz="1800" dirty="0" smtClean="0"/>
              <a:t> a warning sign of a swallowing problem?</a:t>
            </a:r>
            <a:endParaRPr lang="en-US" sz="1800" u="sng" dirty="0" smtClean="0"/>
          </a:p>
          <a:p>
            <a:pPr marL="800100" lvl="1" indent="-342900">
              <a:buAutoNum type="alphaLcParenR"/>
            </a:pPr>
            <a:r>
              <a:rPr lang="en-US" sz="1800" dirty="0" smtClean="0"/>
              <a:t>Leakage of food, saliva from the mouth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A facial twitch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Coughing while eating or drinking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Congestion or runny nose after eating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59.	A person with dementia can forget how to swallow.</a:t>
            </a:r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60.	A person can fall without ever touching the ground.</a:t>
            </a:r>
            <a:endParaRPr lang="en-US" sz="1800" u="sng" dirty="0" smtClean="0"/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61.	Wandering is </a:t>
            </a:r>
            <a:r>
              <a:rPr lang="en-US" sz="1800" u="sng" dirty="0" smtClean="0"/>
              <a:t>not </a:t>
            </a:r>
            <a:r>
              <a:rPr lang="en-US" sz="1800" dirty="0" smtClean="0"/>
              <a:t>a form of communication.</a:t>
            </a:r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62.	Polite touch, such as a shoulder pat, can be a good way to connect with a person with dementia.</a:t>
            </a:r>
            <a:endParaRPr lang="en-US" sz="1800" u="sng" dirty="0" smtClean="0"/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63.	Dementia directly affects a person’s memory and other thinking skills.</a:t>
            </a:r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64.	If a person with dementia does not tell in words he/she is in pain, he/she probably isn’t in pain.</a:t>
            </a:r>
            <a:endParaRPr lang="en-US" sz="1800" u="sng" dirty="0" smtClean="0"/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65.	Which of the following is </a:t>
            </a:r>
            <a:r>
              <a:rPr lang="en-US" sz="1800" u="sng" dirty="0" smtClean="0"/>
              <a:t>not </a:t>
            </a:r>
            <a:r>
              <a:rPr lang="en-US" sz="1800" dirty="0" smtClean="0"/>
              <a:t>an environmental change to promote safe wandering?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Playing soft music or nature sounds in background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Minimizing noise during activities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Providing structured physical activities to increase the mobility of the person with dementia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Consulting with doctors to better understand why wandering occurs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66.	People with dementia do </a:t>
            </a:r>
            <a:r>
              <a:rPr lang="en-US" sz="1800" u="sng" dirty="0" smtClean="0"/>
              <a:t>not</a:t>
            </a:r>
            <a:r>
              <a:rPr lang="en-US" sz="1800" dirty="0" smtClean="0"/>
              <a:t> feel pain</a:t>
            </a:r>
            <a:endParaRPr lang="en-US" sz="1800" u="sng" dirty="0" smtClean="0"/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67.	On average, how long does a person with Alzheimer’s live after diagnosis?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6 months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1-2 years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8-10 years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20 years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68.	If a person with dementia needs to spend the night at a hospital or is transitioned to a nursing home, family and friends should be asked to stay with them overnight to reduce the need for restraints.</a:t>
            </a:r>
            <a:endParaRPr lang="en-US" sz="1800" u="sng" dirty="0" smtClean="0"/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69.	Only an expert can change a difficult interaction with a person with dementia to a pleasant one.</a:t>
            </a:r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70.	A person with dementia who is at the end stage of the disease though is still alert, is capable of making connections and communicating.</a:t>
            </a:r>
            <a:endParaRPr lang="en-US" sz="1800" u="sng" dirty="0" smtClean="0"/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/>
              <a:t>71.	Which of the following is not directly affected by dementia?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Memory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Speech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Brain size and appearance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Lung function	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72.	When talking with a person with dementia who is crying and yelling, which of the following would you </a:t>
            </a:r>
            <a:r>
              <a:rPr lang="en-US" sz="1800" u="sng" dirty="0" smtClean="0"/>
              <a:t>not</a:t>
            </a:r>
            <a:r>
              <a:rPr lang="en-US" sz="1800" dirty="0" smtClean="0"/>
              <a:t> do?</a:t>
            </a:r>
            <a:endParaRPr lang="en-US" sz="1800" u="sng" dirty="0" smtClean="0"/>
          </a:p>
          <a:p>
            <a:pPr marL="800100" lvl="1" indent="-342900">
              <a:buAutoNum type="alphaLcParenR"/>
            </a:pPr>
            <a:r>
              <a:rPr lang="en-US" sz="1800" dirty="0" smtClean="0"/>
              <a:t>Keep communication short, simple, and clear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Remain pleasant and calm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Asks the person with dementia why he/she is acting that way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Try and distract the person with dementia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73.Which factors may complicate eating for a person with dementia?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Losing the ability to swallow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Difficulty sitting up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Pain caused by poor oral care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All of the above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None of the above	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74.	As a person ages, he/she does not feel pain as much.</a:t>
            </a:r>
            <a:endParaRPr lang="en-US" sz="1800" u="sng" dirty="0" smtClean="0"/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75.	Someone in the early stages of dementia requires complete assistance of activities of daily living (ADLs).</a:t>
            </a:r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	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76.	Which of the following does not directly cause sudden behavior changes in the person with dementia?</a:t>
            </a:r>
            <a:endParaRPr lang="en-US" sz="1800" u="sng" dirty="0" smtClean="0"/>
          </a:p>
          <a:p>
            <a:pPr marL="800100" lvl="1" indent="-342900">
              <a:buAutoNum type="alphaLcParenR"/>
            </a:pPr>
            <a:r>
              <a:rPr lang="en-US" sz="1800" dirty="0" smtClean="0"/>
              <a:t>his/her health and comfort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his/her age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his/her environment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his/her ability to communicate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5.	Which of the following is </a:t>
            </a:r>
            <a:r>
              <a:rPr lang="en-US" sz="1800" b="1" u="sng" dirty="0" smtClean="0"/>
              <a:t>not</a:t>
            </a:r>
            <a:r>
              <a:rPr lang="en-US" sz="1800" b="1" dirty="0" smtClean="0"/>
              <a:t> </a:t>
            </a:r>
            <a:r>
              <a:rPr lang="en-US" sz="1800" dirty="0" smtClean="0"/>
              <a:t>an appropriate way to promote safe wandering behavior in people with dementia?</a:t>
            </a:r>
          </a:p>
          <a:p>
            <a:pPr lvl="1">
              <a:buFont typeface="+mj-lt"/>
              <a:buAutoNum type="alphaLcParenR"/>
            </a:pPr>
            <a:r>
              <a:rPr lang="en-US" sz="1800" dirty="0" smtClean="0"/>
              <a:t>Create “activity areas” for people with dementia to explore</a:t>
            </a:r>
          </a:p>
          <a:p>
            <a:pPr lvl="1">
              <a:buFont typeface="+mj-lt"/>
              <a:buAutoNum type="alphaLcParenR"/>
            </a:pPr>
            <a:r>
              <a:rPr lang="en-US" sz="1800" dirty="0" smtClean="0"/>
              <a:t>Provide seating areas along halls or in each room</a:t>
            </a:r>
          </a:p>
          <a:p>
            <a:pPr lvl="1">
              <a:buFont typeface="+mj-lt"/>
              <a:buAutoNum type="alphaLcParenR"/>
            </a:pPr>
            <a:r>
              <a:rPr lang="en-US" sz="1800" dirty="0" smtClean="0"/>
              <a:t>Place names and personal mementos at doors of rooms</a:t>
            </a:r>
          </a:p>
          <a:p>
            <a:pPr lvl="1">
              <a:buFont typeface="+mj-lt"/>
              <a:buAutoNum type="alphaLcParenR"/>
            </a:pPr>
            <a:r>
              <a:rPr lang="en-US" sz="1800" dirty="0" smtClean="0"/>
              <a:t>Have “Exit” signs on doors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6.	The need to toilet is a common cause of wandering.</a:t>
            </a:r>
          </a:p>
          <a:p>
            <a:pPr lvl="1">
              <a:buNone/>
            </a:pPr>
            <a:r>
              <a:rPr lang="en-US" sz="1800" dirty="0" smtClean="0"/>
              <a:t>_	True</a:t>
            </a:r>
          </a:p>
          <a:p>
            <a:pPr lvl="1">
              <a:buNone/>
            </a:pPr>
            <a:r>
              <a:rPr lang="en-US" sz="1800" dirty="0" smtClean="0"/>
              <a:t>_	False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77.	Agitation in people with dementia may be caused by pain or discomfort.</a:t>
            </a:r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	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78.	Which of the following is a good way to connect with a person with dementia?</a:t>
            </a:r>
            <a:endParaRPr lang="en-US" sz="1800" u="sng" dirty="0" smtClean="0"/>
          </a:p>
          <a:p>
            <a:pPr marL="800100" lvl="1" indent="-342900">
              <a:buAutoNum type="alphaLcParenR"/>
            </a:pPr>
            <a:r>
              <a:rPr lang="en-US" sz="1800" dirty="0" smtClean="0"/>
              <a:t>Use the person’s name when talking with him/her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Introduce yourself during every interaction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Know the person’s preferences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All of the above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None of the above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79.	Normal aging does </a:t>
            </a:r>
            <a:r>
              <a:rPr lang="en-US" sz="1800" u="sng" dirty="0" smtClean="0"/>
              <a:t>not</a:t>
            </a:r>
            <a:r>
              <a:rPr lang="en-US" sz="1800" dirty="0" smtClean="0"/>
              <a:t> increase the risk of falling.</a:t>
            </a:r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	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80.	About 50% of people over the age of 85 have dementia.</a:t>
            </a:r>
            <a:endParaRPr lang="en-US" sz="1800" u="sng" dirty="0" smtClean="0"/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81.	Getting lost while driving in a familiar area is a symptom of dementia.</a:t>
            </a:r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r>
              <a:rPr lang="en-US" sz="1800" dirty="0" smtClean="0"/>
              <a:t>	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82.	Which of the following is </a:t>
            </a:r>
            <a:r>
              <a:rPr lang="en-US" sz="1800" u="sng" dirty="0" smtClean="0"/>
              <a:t>not</a:t>
            </a:r>
            <a:r>
              <a:rPr lang="en-US" sz="1800" dirty="0" smtClean="0"/>
              <a:t> a type of restraint.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Geri chair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Bed rails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Walker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Chair alarms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83.	Which of the following is most necessary for person-centered care?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A state-of-the-art, newly constructed nursing home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Caregivers who are well trained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Doubling the number of caregivers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Therapy pets</a:t>
            </a:r>
          </a:p>
          <a:p>
            <a:pPr marL="800100" lvl="1" indent="-342900">
              <a:buNone/>
            </a:pPr>
            <a:r>
              <a:rPr lang="en-US" sz="1800" dirty="0" smtClean="0"/>
              <a:t>	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84.	A person in the state of dementia may exercise what difficulty related to eating?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Difficulty holding head up to accept food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Difficulty swallowing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Difficulty remembering what to do with silverware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All of the above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85.	A person with dementia is not always in control of his/her behavior.</a:t>
            </a:r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86.	Medication can be considered a form of restraint.</a:t>
            </a:r>
          </a:p>
          <a:p>
            <a:pPr lvl="1">
              <a:buNone/>
            </a:pPr>
            <a:r>
              <a:rPr lang="en-US" sz="1800" dirty="0" smtClean="0"/>
              <a:t>_	True</a:t>
            </a:r>
          </a:p>
          <a:p>
            <a:pPr lvl="1">
              <a:buNone/>
            </a:pPr>
            <a:r>
              <a:rPr lang="en-US" sz="1800" dirty="0" smtClean="0"/>
              <a:t>_	False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87.	Symptoms of dementia are progressive and tend to get worse over time.</a:t>
            </a:r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88.	Assessing the behavior of the person with dementia involves: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Observing the environment of the person with dementia carefully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Understanding how the feelings of the person with dementia can affect their behavior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Reporting different behaviors to others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Considering the need of the person with dementia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Answers “a”, “b”, and “d” are all correct 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89.	If you connect with the person with dementia successfully, he/she is less likely to become fearful, angry, or challenging.</a:t>
            </a:r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90.	People with dementia can act differently at all times of the day.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Observing the environment of the person with dementia carefully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Understanding how the feelings of the person with dementia can affect their behavior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Reporting different behaviors to others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Considering the need of the person with dementia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Answers “a”, “b”, and “d” are all correct 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91.	What are ways to communicate that do not involve talking.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Gestures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Written words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Pictures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All of the above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None of the above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92.	Which of the following conditions could affect the behavior of a person with dementia.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Too much noise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Thirst or hunger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Temperatures too hot or too cold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All of the above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None of the above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93.	When is it </a:t>
            </a:r>
            <a:r>
              <a:rPr lang="en-US" sz="1800" u="sng" dirty="0" smtClean="0"/>
              <a:t>not </a:t>
            </a:r>
            <a:r>
              <a:rPr lang="en-US" sz="1800" dirty="0" smtClean="0"/>
              <a:t>appropriate to complete a falls assessment for a person with dementia?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When cognitive decline worsens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When late stage dementia causes need for total bed rest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When a change In mobility occurs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After a hospitalization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94.	What is the </a:t>
            </a:r>
            <a:r>
              <a:rPr lang="en-US" sz="1800" u="sng" dirty="0" smtClean="0"/>
              <a:t>best</a:t>
            </a:r>
            <a:r>
              <a:rPr lang="en-US" sz="1800" dirty="0" smtClean="0"/>
              <a:t> strategy to learn about a person with dementia who you do not know?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Ask others, “What’s his name?”, so you can begin a friendly conversation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Talk with other to learn about the person, review any available written record, and introduce </a:t>
            </a:r>
            <a:r>
              <a:rPr lang="en-US" sz="1800" dirty="0" err="1" smtClean="0"/>
              <a:t>youself</a:t>
            </a:r>
            <a:endParaRPr lang="en-US" sz="1800" dirty="0" smtClean="0"/>
          </a:p>
          <a:p>
            <a:pPr marL="800100" lvl="1" indent="-342900">
              <a:buAutoNum type="alphaLcParenR"/>
            </a:pPr>
            <a:r>
              <a:rPr lang="en-US" sz="1800" dirty="0" smtClean="0"/>
              <a:t>Approach the person with dementia and ask about their history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Spend a few hours watching a person with dementia before approaching him or her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95.	A person with dementia can lose his/her ability to eat independently if a caregiver feeds him/her.</a:t>
            </a:r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96.	When a person with dementia requires complete assistance, the risk of wandering is high.</a:t>
            </a:r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7.	The use of restraints can lead to death.</a:t>
            </a:r>
          </a:p>
          <a:p>
            <a:pPr lvl="1">
              <a:buNone/>
            </a:pPr>
            <a:r>
              <a:rPr lang="en-US" sz="1800" dirty="0" smtClean="0"/>
              <a:t>_	True</a:t>
            </a:r>
          </a:p>
          <a:p>
            <a:pPr lvl="1">
              <a:buNone/>
            </a:pPr>
            <a:r>
              <a:rPr lang="en-US" sz="1800" dirty="0" smtClean="0"/>
              <a:t>_	False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8.	Which of the following is not a good indicator of pain in a person with dementia?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Frowning or grimacing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Clenched teeth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Not being aware of his/her name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Social withdrawal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97.	Which of the following is not an environmental risk for people with dementia.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Loose rugs or carpets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Clutter in hallways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Dim lighting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Poor vision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98.	Restraints minimize accidents and injures in people with dementia.</a:t>
            </a:r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99.	What is an effective way to improve meals for persons with dementia?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Play loud music during the meal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Serve meals in isolation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Reduce noise and distractions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Offer (15) food options</a:t>
            </a:r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 marL="800100" lvl="1" indent="-342900"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100. It is possible for a person to die because of a fall.</a:t>
            </a:r>
          </a:p>
          <a:p>
            <a:pPr marL="800100" lvl="1" indent="-342900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yalty-free-stop-sign-clipart-illustration-30556.jpg"/>
          <p:cNvPicPr>
            <a:picLocks noChangeAspect="1"/>
          </p:cNvPicPr>
          <p:nvPr/>
        </p:nvPicPr>
        <p:blipFill>
          <a:blip r:embed="rId3" cstate="print"/>
          <a:srcRect t="1429" b="4286"/>
          <a:stretch>
            <a:fillRect/>
          </a:stretch>
        </p:blipFill>
        <p:spPr>
          <a:xfrm>
            <a:off x="2032000" y="838200"/>
            <a:ext cx="5080000" cy="502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 lvl="1" algn="ctr">
              <a:buNone/>
            </a:pPr>
            <a:endParaRPr lang="en-US" sz="7200" u="sng" dirty="0" smtClean="0"/>
          </a:p>
          <a:p>
            <a:pPr lvl="1" algn="ctr">
              <a:buNone/>
            </a:pPr>
            <a:r>
              <a:rPr lang="en-US" sz="7200" u="sng" dirty="0" smtClean="0">
                <a:latin typeface="Copperplate Gothic Light" pitchFamily="34" charset="0"/>
              </a:rPr>
              <a:t>End of Test</a:t>
            </a:r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9.	Person centered care can only practiced in a nursing home or assisted living community, not a private home.</a:t>
            </a:r>
          </a:p>
          <a:p>
            <a:pPr lvl="1">
              <a:buNone/>
            </a:pPr>
            <a:r>
              <a:rPr lang="en-US" sz="1800" dirty="0" smtClean="0"/>
              <a:t>_	True</a:t>
            </a:r>
          </a:p>
          <a:p>
            <a:pPr lvl="1">
              <a:buNone/>
            </a:pPr>
            <a:r>
              <a:rPr lang="en-US" sz="1800" dirty="0" smtClean="0"/>
              <a:t>_	False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10.	The </a:t>
            </a:r>
            <a:r>
              <a:rPr lang="en-US" sz="1800" b="1" u="sng" dirty="0" smtClean="0"/>
              <a:t>best </a:t>
            </a:r>
            <a:r>
              <a:rPr lang="en-US" sz="1800" dirty="0" smtClean="0"/>
              <a:t>communication with others involved in the care of the person with dementia includes both written and verbal communication</a:t>
            </a:r>
          </a:p>
          <a:p>
            <a:pPr lvl="1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11.	Hanging a memory box next to the door can help a person with dementia locate his/her room more easily.</a:t>
            </a:r>
          </a:p>
          <a:p>
            <a:pPr lvl="1">
              <a:buNone/>
            </a:pPr>
            <a:r>
              <a:rPr lang="en-US" sz="1800" dirty="0" smtClean="0"/>
              <a:t>_	True</a:t>
            </a:r>
          </a:p>
          <a:p>
            <a:pPr lvl="1">
              <a:buNone/>
            </a:pPr>
            <a:r>
              <a:rPr lang="en-US" sz="1800" dirty="0" smtClean="0"/>
              <a:t>_	False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12.	Tone of voice can communicate anger even if the words being spoken are friendly words.</a:t>
            </a:r>
          </a:p>
          <a:p>
            <a:pPr lvl="1">
              <a:buNone/>
            </a:pPr>
            <a:r>
              <a:rPr lang="en-US" sz="1800" dirty="0" smtClean="0"/>
              <a:t>_	True</a:t>
            </a:r>
          </a:p>
          <a:p>
            <a:pPr marL="800100" lvl="1" indent="-342900">
              <a:buNone/>
            </a:pPr>
            <a:r>
              <a:rPr lang="en-US" sz="1800" dirty="0" smtClean="0"/>
              <a:t>_	False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13.	Alzheimer’s disease is terminal illness, which means you can die from it.</a:t>
            </a:r>
          </a:p>
          <a:p>
            <a:pPr lvl="1">
              <a:buNone/>
            </a:pPr>
            <a:r>
              <a:rPr lang="en-US" sz="1800" dirty="0" smtClean="0"/>
              <a:t>_	True</a:t>
            </a:r>
          </a:p>
          <a:p>
            <a:pPr lvl="1">
              <a:buNone/>
            </a:pPr>
            <a:r>
              <a:rPr lang="en-US" sz="1800" dirty="0" smtClean="0"/>
              <a:t>_	False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14.	What would you do if a person with dementia began coughing while eating on a regular basis?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Pat his/her back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Feed him/her yourself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Inform your supervisor or the health care provider</a:t>
            </a:r>
          </a:p>
          <a:p>
            <a:pPr marL="800100" lvl="1" indent="-342900">
              <a:buAutoNum type="alphaLcParenR"/>
            </a:pPr>
            <a:r>
              <a:rPr lang="en-US" sz="1800" dirty="0" smtClean="0"/>
              <a:t>Take him/her to their room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Meiryo" pitchFamily="34" charset="-128"/>
                <a:ea typeface="Meiryo" pitchFamily="34" charset="-128"/>
              </a:rPr>
              <a:t>Alzheimer’s and Dementia Awareness</a:t>
            </a:r>
            <a:endParaRPr lang="en-US" sz="2400" dirty="0">
              <a:latin typeface="Meiryo" pitchFamily="34" charset="-128"/>
              <a:ea typeface="Meiryo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15.	Families can be very helpful in preventing falls.</a:t>
            </a:r>
          </a:p>
          <a:p>
            <a:pPr lvl="1">
              <a:buNone/>
            </a:pPr>
            <a:r>
              <a:rPr lang="en-US" sz="1800" dirty="0" smtClean="0"/>
              <a:t>_	True</a:t>
            </a:r>
          </a:p>
          <a:p>
            <a:pPr lvl="1">
              <a:buNone/>
            </a:pPr>
            <a:r>
              <a:rPr lang="en-US" sz="1800" dirty="0" smtClean="0"/>
              <a:t>_	False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16.	As dementia progresses a person’s attention span decreases.</a:t>
            </a:r>
          </a:p>
          <a:p>
            <a:pPr lvl="1">
              <a:buNone/>
            </a:pPr>
            <a:r>
              <a:rPr lang="en-US" sz="1800" dirty="0" smtClean="0"/>
              <a:t>_	True</a:t>
            </a:r>
          </a:p>
          <a:p>
            <a:pPr lvl="1">
              <a:buNone/>
            </a:pPr>
            <a:r>
              <a:rPr lang="en-US" sz="1800" dirty="0" smtClean="0"/>
              <a:t>_	False</a:t>
            </a:r>
          </a:p>
          <a:p>
            <a:pPr lvl="1">
              <a:buNone/>
            </a:pPr>
            <a:r>
              <a:rPr lang="en-US" sz="18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463</Words>
  <Application>Microsoft Office PowerPoint</Application>
  <PresentationFormat>On-screen Show (4:3)</PresentationFormat>
  <Paragraphs>783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Test One Alzheimer's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  <vt:lpstr>Alzheimer’s and Dementia Awareness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One</dc:title>
  <dc:creator>Benjamin Miller;Steve Illingworth;Jonathan Ephraim</dc:creator>
  <cp:lastModifiedBy>Jonathan Ephraim</cp:lastModifiedBy>
  <cp:revision>49</cp:revision>
  <dcterms:created xsi:type="dcterms:W3CDTF">2012-05-22T02:26:22Z</dcterms:created>
  <dcterms:modified xsi:type="dcterms:W3CDTF">2012-07-29T20:03:00Z</dcterms:modified>
</cp:coreProperties>
</file>